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9666" autoAdjust="0"/>
  </p:normalViewPr>
  <p:slideViewPr>
    <p:cSldViewPr snapToGrid="0" snapToObjects="1">
      <p:cViewPr>
        <p:scale>
          <a:sx n="25" d="100"/>
          <a:sy n="25" d="100"/>
        </p:scale>
        <p:origin x="-2128" y="1072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9F8D-7532-E849-9779-8ECDAAD4ACF2}" type="datetimeFigureOut">
              <a:rPr lang="en-US" smtClean="0"/>
              <a:t>6/5/15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46F8-C8C6-7B47-86DF-613A32F7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6913"/>
            <a:ext cx="25733931" cy="91750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5466"/>
            <a:ext cx="21192649" cy="109387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3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1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0944"/>
            <a:ext cx="22548726" cy="2279498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0944"/>
            <a:ext cx="67157362" cy="2279498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05384"/>
            <a:ext cx="25733931" cy="8501303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2064"/>
            <a:ext cx="25733931" cy="9363320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794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5882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382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17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32983"/>
            <a:ext cx="44850417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32983"/>
            <a:ext cx="44855671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1308"/>
            <a:ext cx="13376810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4342"/>
            <a:ext cx="13376810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1308"/>
            <a:ext cx="13382065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4342"/>
            <a:ext cx="13382065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224"/>
            <a:ext cx="9960336" cy="725286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227"/>
            <a:ext cx="16924685" cy="36531826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7087"/>
            <a:ext cx="9960336" cy="29278966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2634"/>
            <a:ext cx="18165128" cy="3537259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4595"/>
            <a:ext cx="18165128" cy="25682258"/>
          </a:xfrm>
        </p:spPr>
        <p:txBody>
          <a:bodyPr/>
          <a:lstStyle>
            <a:lvl1pPr marL="0" indent="0">
              <a:buNone/>
              <a:defRPr sz="14600"/>
            </a:lvl1pPr>
            <a:lvl2pPr marL="2087941" indent="0">
              <a:buNone/>
              <a:defRPr sz="12800"/>
            </a:lvl2pPr>
            <a:lvl3pPr marL="4175882" indent="0">
              <a:buNone/>
              <a:defRPr sz="11000"/>
            </a:lvl3pPr>
            <a:lvl4pPr marL="6263823" indent="0">
              <a:buNone/>
              <a:defRPr sz="9100"/>
            </a:lvl4pPr>
            <a:lvl5pPr marL="8351764" indent="0">
              <a:buNone/>
              <a:defRPr sz="9100"/>
            </a:lvl5pPr>
            <a:lvl6pPr marL="10439705" indent="0">
              <a:buNone/>
              <a:defRPr sz="9100"/>
            </a:lvl6pPr>
            <a:lvl7pPr marL="12527646" indent="0">
              <a:buNone/>
              <a:defRPr sz="9100"/>
            </a:lvl7pPr>
            <a:lvl8pPr marL="14615587" indent="0">
              <a:buNone/>
              <a:defRPr sz="9100"/>
            </a:lvl8pPr>
            <a:lvl9pPr marL="16703528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499893"/>
            <a:ext cx="18165128" cy="5023494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  <a:prstGeom prst="rect">
            <a:avLst/>
          </a:prstGeom>
        </p:spPr>
        <p:txBody>
          <a:bodyPr vert="horz" lIns="417588" tIns="208794" rIns="417588" bIns="2087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5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9077-B277-F745-9D71-3F4FF9C4ED6C}" type="datetimeFigureOut">
              <a:rPr lang="en-US" smtClean="0"/>
              <a:t>6/5/15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2268538" indent="-1362075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oleObject" Target="../embeddings/Microsoft_Equation1.bin"/><Relationship Id="rId25" Type="http://schemas.openxmlformats.org/officeDocument/2006/relationships/image" Target="../media/image2.emf"/><Relationship Id="rId26" Type="http://schemas.openxmlformats.org/officeDocument/2006/relationships/oleObject" Target="../embeddings/Microsoft_Equation2.bin"/><Relationship Id="rId27" Type="http://schemas.openxmlformats.org/officeDocument/2006/relationships/image" Target="../media/image3.emf"/><Relationship Id="rId10" Type="http://schemas.openxmlformats.org/officeDocument/2006/relationships/oleObject" Target="../embeddings/oleObject1.bin"/><Relationship Id="rId11" Type="http://schemas.openxmlformats.org/officeDocument/2006/relationships/image" Target="../media/image1.emf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182914" y="317507"/>
            <a:ext cx="17909385" cy="7262946"/>
          </a:xfrm>
        </p:spPr>
        <p:txBody>
          <a:bodyPr>
            <a:noAutofit/>
          </a:bodyPr>
          <a:lstStyle/>
          <a:p>
            <a:r>
              <a:rPr lang="en-US" sz="8800" dirty="0">
                <a:latin typeface="Lucida Fax"/>
                <a:cs typeface="Lucida Fax"/>
              </a:rPr>
              <a:t>Measurement of the Charge and Light Yield of Low </a:t>
            </a:r>
            <a:r>
              <a:rPr lang="en-US" sz="8800" dirty="0" smtClean="0">
                <a:latin typeface="Lucida Fax"/>
                <a:cs typeface="Lucida Fax"/>
              </a:rPr>
              <a:t>Energy Electronic and Nuclear Recoils </a:t>
            </a:r>
            <a:r>
              <a:rPr lang="en-US" sz="8800" dirty="0">
                <a:latin typeface="Lucida Fax"/>
                <a:cs typeface="Lucida Fax"/>
              </a:rPr>
              <a:t>in Liquid Xenon at Different Electric </a:t>
            </a:r>
            <a:r>
              <a:rPr lang="en-US" sz="8800" dirty="0" smtClean="0">
                <a:latin typeface="Lucida Fax"/>
                <a:cs typeface="Lucida Fax"/>
              </a:rPr>
              <a:t>Fields</a:t>
            </a:r>
            <a:endParaRPr lang="en-US" sz="8800" dirty="0">
              <a:latin typeface="Lucida Fax"/>
              <a:cs typeface="Lucida Fax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57" y="951493"/>
            <a:ext cx="5963914" cy="6113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17694" y="833147"/>
            <a:ext cx="7257519" cy="639011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30919" y="7689847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3319" y="46698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83319" y="7732853"/>
            <a:ext cx="28460975" cy="1683588"/>
          </a:xfrm>
          <a:prstGeom prst="rect">
            <a:avLst/>
          </a:prstGeom>
        </p:spPr>
        <p:txBody>
          <a:bodyPr vert="horz" lIns="417588" tIns="208794" rIns="417588" bIns="208794" rtlCol="0" anchor="ctr">
            <a:noAutofit/>
          </a:bodyPr>
          <a:lstStyle>
            <a:lvl1pPr algn="ctr" defTabSz="208794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dirty="0" smtClean="0">
                <a:latin typeface="Lucida Fax"/>
                <a:cs typeface="Lucida Fax"/>
              </a:rPr>
              <a:t>M. D. Anthony</a:t>
            </a:r>
            <a:r>
              <a:rPr lang="en-US" sz="6000" baseline="30000" dirty="0" smtClean="0">
                <a:latin typeface="Lucida Fax"/>
                <a:cs typeface="Lucida Fax"/>
              </a:rPr>
              <a:t>1</a:t>
            </a:r>
            <a:r>
              <a:rPr lang="en-US" sz="6000" dirty="0" smtClean="0">
                <a:latin typeface="Lucida Fax"/>
                <a:cs typeface="Lucida Fax"/>
              </a:rPr>
              <a:t>, E. Aprile</a:t>
            </a:r>
            <a:r>
              <a:rPr lang="en-US" sz="6000" baseline="30000" dirty="0" smtClean="0">
                <a:latin typeface="Lucida Fax"/>
                <a:cs typeface="Lucida Fax"/>
              </a:rPr>
              <a:t>1</a:t>
            </a:r>
            <a:r>
              <a:rPr lang="en-US" sz="6000" dirty="0" smtClean="0">
                <a:latin typeface="Lucida Fax"/>
                <a:cs typeface="Lucida Fax"/>
              </a:rPr>
              <a:t>, L. W. Goetzke</a:t>
            </a:r>
            <a:r>
              <a:rPr lang="en-US" sz="6000" baseline="30000" dirty="0" smtClean="0">
                <a:latin typeface="Lucida Fax"/>
                <a:cs typeface="Lucida Fax"/>
              </a:rPr>
              <a:t>1</a:t>
            </a:r>
            <a:r>
              <a:rPr lang="en-US" sz="6000" dirty="0" smtClean="0">
                <a:latin typeface="Lucida Fax"/>
                <a:cs typeface="Lucida Fax"/>
              </a:rPr>
              <a:t>,  G. Plante</a:t>
            </a:r>
            <a:r>
              <a:rPr lang="en-US" sz="6000" baseline="30000" dirty="0" smtClean="0">
                <a:latin typeface="Lucida Fax"/>
                <a:cs typeface="Lucida Fax"/>
              </a:rPr>
              <a:t>1</a:t>
            </a:r>
            <a:r>
              <a:rPr lang="en-US" sz="6000" dirty="0" smtClean="0">
                <a:latin typeface="Lucida Fax"/>
                <a:cs typeface="Lucida Fax"/>
              </a:rPr>
              <a:t>, and M. Weber</a:t>
            </a:r>
            <a:r>
              <a:rPr lang="en-US" sz="6000" baseline="30000" dirty="0" smtClean="0">
                <a:latin typeface="Lucida Fax"/>
                <a:cs typeface="Lucida Fax"/>
              </a:rPr>
              <a:t>1</a:t>
            </a:r>
          </a:p>
          <a:p>
            <a:r>
              <a:rPr lang="en-US" sz="3600" i="1" dirty="0" smtClean="0">
                <a:latin typeface="Lucida Fax"/>
                <a:cs typeface="Lucida Fax"/>
              </a:rPr>
              <a:t>1. Columbia University, New York, NY</a:t>
            </a:r>
            <a:endParaRPr lang="en-US" sz="3600" i="1" dirty="0">
              <a:latin typeface="Lucida Fax"/>
              <a:cs typeface="Lucida Fax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0919" y="9638797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ual_phase_tpc_neriX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187" y="9416441"/>
            <a:ext cx="7608839" cy="9846732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>
          <a:xfrm>
            <a:off x="457199" y="9820217"/>
            <a:ext cx="10230599" cy="4898338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>
            <a:lvl1pPr marL="0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941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5882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3823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1764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9705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7646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5587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3528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6271" y="9923813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Dual-Phase LXe Detectors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567" y="11005981"/>
            <a:ext cx="104643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</a:rPr>
              <a:t>Dual-phase LXe detectors </a:t>
            </a:r>
            <a:r>
              <a:rPr lang="en-US" sz="3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 simultaneous detection of light and charge</a:t>
            </a:r>
          </a:p>
          <a:p>
            <a:pPr marL="1360488" lvl="1" indent="-407988">
              <a:buFont typeface="Arial"/>
              <a:buChar char="•"/>
            </a:pPr>
            <a:r>
              <a:rPr lang="en-US" sz="3600" b="1" dirty="0" smtClean="0">
                <a:latin typeface="Lucida Fax"/>
                <a:cs typeface="Lucida Fax"/>
                <a:sym typeface="Wingdings"/>
              </a:rPr>
              <a:t>S1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: Prompt light emission from interaction in LXe</a:t>
            </a:r>
          </a:p>
          <a:p>
            <a:pPr marL="1360488" lvl="1" indent="-407988">
              <a:buFont typeface="Arial"/>
              <a:buChar char="•"/>
            </a:pPr>
            <a:r>
              <a:rPr lang="en-US" sz="3600" b="1" dirty="0" smtClean="0">
                <a:latin typeface="Lucida Fax"/>
                <a:cs typeface="Lucida Fax"/>
                <a:sym typeface="Wingdings"/>
              </a:rPr>
              <a:t>S2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: Complementary signal from acceleration of electrons through </a:t>
            </a:r>
            <a:r>
              <a:rPr lang="en-US" sz="3600" dirty="0" err="1" smtClean="0">
                <a:latin typeface="Lucida Fax"/>
                <a:cs typeface="Lucida Fax"/>
                <a:sym typeface="Wingdings"/>
              </a:rPr>
              <a:t>GXe</a:t>
            </a:r>
            <a:endParaRPr lang="en-US" sz="3600" dirty="0" smtClean="0">
              <a:latin typeface="Lucida Fax"/>
              <a:cs typeface="Lucida Fax"/>
              <a:sym typeface="Wingdings"/>
            </a:endParaRP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931689" y="13099212"/>
            <a:ext cx="3718339" cy="870615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475026" y="12597933"/>
            <a:ext cx="5175002" cy="1850406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7352" y="19202202"/>
            <a:ext cx="2870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Lucida Fax"/>
                <a:cs typeface="Lucida Fax"/>
                <a:sym typeface="Wingdings"/>
              </a:rPr>
              <a:t>Given an electronic or nuclear recoil at a certain energy in a drift field, how much light and charge do you expect to be produced?</a:t>
            </a:r>
            <a:endParaRPr lang="en-US" sz="48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30919" y="20999256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919" y="18968801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2378099" y="14448339"/>
            <a:ext cx="7352606" cy="4493590"/>
            <a:chOff x="2140483" y="14448338"/>
            <a:chExt cx="8847649" cy="540729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0801" y="14448338"/>
              <a:ext cx="6584225" cy="540729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8494838" y="14758360"/>
              <a:ext cx="2493294" cy="703682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Lucida Fax"/>
                  <a:cs typeface="Lucida Fax"/>
                </a:rPr>
                <a:t>Leads to S2</a:t>
              </a:r>
              <a:r>
                <a:rPr lang="en-US" sz="1600" b="1" dirty="0" smtClean="0">
                  <a:latin typeface="Lucida Fax"/>
                  <a:cs typeface="Lucida Fax"/>
                </a:rPr>
                <a:t> </a:t>
              </a:r>
              <a:r>
                <a:rPr lang="en-US" sz="1600" b="1" dirty="0" smtClean="0">
                  <a:solidFill>
                    <a:srgbClr val="FF0000"/>
                  </a:solidFill>
                  <a:latin typeface="Lucida Fax"/>
                  <a:cs typeface="Lucida Fax"/>
                </a:rPr>
                <a:t>if remains free</a:t>
              </a:r>
              <a:endParaRPr lang="en-US" sz="1600" b="1" dirty="0">
                <a:solidFill>
                  <a:srgbClr val="FF0000"/>
                </a:solidFill>
                <a:latin typeface="Lucida Fax"/>
                <a:cs typeface="Lucida Fax"/>
              </a:endParaRPr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>
              <a:off x="5872474" y="18133235"/>
              <a:ext cx="488297" cy="518685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6436910" y="17841275"/>
              <a:ext cx="795089" cy="46166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Lucida Fax"/>
                  <a:cs typeface="Lucida Fax"/>
                </a:rPr>
                <a:t>S1</a:t>
              </a:r>
              <a:endParaRPr lang="en-US" sz="2400" b="1" dirty="0">
                <a:solidFill>
                  <a:srgbClr val="FF0000"/>
                </a:solidFill>
                <a:latin typeface="Lucida Fax"/>
                <a:cs typeface="Lucida Fax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140483" y="17751557"/>
              <a:ext cx="795089" cy="461666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Lucida Fax"/>
                  <a:cs typeface="Lucida Fax"/>
                </a:rPr>
                <a:t>S1</a:t>
              </a:r>
              <a:endParaRPr lang="en-US" sz="2400" b="1" dirty="0">
                <a:solidFill>
                  <a:srgbClr val="FF0000"/>
                </a:solidFill>
                <a:latin typeface="Lucida Fax"/>
                <a:cs typeface="Lucida Fax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2652873" y="18364067"/>
              <a:ext cx="282699" cy="577861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7648178" y="14927699"/>
              <a:ext cx="792502" cy="217938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9020840" y="9920860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Light and Charge Yield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82856" y="11148247"/>
            <a:ext cx="104643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Light and charge yield </a:t>
            </a:r>
            <a:r>
              <a:rPr lang="en-US" sz="3600" b="1" dirty="0" smtClean="0">
                <a:latin typeface="Lucida Fax"/>
                <a:cs typeface="Lucida Fax"/>
                <a:sym typeface="Wingdings"/>
              </a:rPr>
              <a:t>non-linear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 in energy and drift field</a:t>
            </a:r>
          </a:p>
          <a:p>
            <a:pPr marL="1360488" lvl="1" indent="-407988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Light Yield = Photoelectrons / Energy</a:t>
            </a:r>
          </a:p>
          <a:p>
            <a:pPr marL="1360488" lvl="1" indent="-407988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Charge Yield = Free Electrons / Energy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18139" y="14070374"/>
            <a:ext cx="6097728" cy="4871555"/>
          </a:xfrm>
          <a:prstGeom prst="rect">
            <a:avLst/>
          </a:prstGeom>
        </p:spPr>
      </p:pic>
      <p:grpSp>
        <p:nvGrpSpPr>
          <p:cNvPr id="60" name="Group 59"/>
          <p:cNvGrpSpPr/>
          <p:nvPr/>
        </p:nvGrpSpPr>
        <p:grpSpPr>
          <a:xfrm>
            <a:off x="24267434" y="22107126"/>
            <a:ext cx="5593260" cy="9794090"/>
            <a:chOff x="10420854" y="23315124"/>
            <a:chExt cx="9433505" cy="16518559"/>
          </a:xfrm>
        </p:grpSpPr>
        <p:grpSp>
          <p:nvGrpSpPr>
            <p:cNvPr id="15" name="Group 14"/>
            <p:cNvGrpSpPr/>
            <p:nvPr/>
          </p:nvGrpSpPr>
          <p:grpSpPr>
            <a:xfrm>
              <a:off x="10420854" y="23315124"/>
              <a:ext cx="9433505" cy="16518559"/>
              <a:chOff x="10687798" y="15786197"/>
              <a:chExt cx="9433505" cy="1651855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87798" y="23307552"/>
                <a:ext cx="9433505" cy="89972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87798" y="15786197"/>
                <a:ext cx="9433505" cy="7508895"/>
              </a:xfrm>
              <a:prstGeom prst="rect">
                <a:avLst/>
              </a:prstGeom>
            </p:spPr>
          </p:pic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977142"/>
                </p:ext>
              </p:extLst>
            </p:nvPr>
          </p:nvGraphicFramePr>
          <p:xfrm>
            <a:off x="11730081" y="28122601"/>
            <a:ext cx="3717109" cy="1492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5" name="Equation" r:id="rId10" imgW="1612900" imgH="647700" progId="Equation.3">
                    <p:embed/>
                  </p:oleObj>
                </mc:Choice>
                <mc:Fallback>
                  <p:oleObj name="Equation" r:id="rId10" imgW="1612900" imgH="647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1730081" y="28122601"/>
                          <a:ext cx="3717109" cy="14926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TextBox 57"/>
          <p:cNvSpPr txBox="1"/>
          <p:nvPr/>
        </p:nvSpPr>
        <p:spPr>
          <a:xfrm>
            <a:off x="-45314" y="21042109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neriX Detector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80582" y="22140908"/>
            <a:ext cx="10464384" cy="6186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</a:rPr>
              <a:t>Dual-phase LXe Time Projection Chamber for measuring </a:t>
            </a:r>
            <a:r>
              <a:rPr lang="en-US" sz="3600" b="1" dirty="0" smtClean="0">
                <a:latin typeface="Lucida Fax"/>
                <a:cs typeface="Lucida Fax"/>
              </a:rPr>
              <a:t>n</a:t>
            </a:r>
            <a:r>
              <a:rPr lang="en-US" sz="3600" dirty="0" smtClean="0">
                <a:latin typeface="Lucida Fax"/>
                <a:cs typeface="Lucida Fax"/>
              </a:rPr>
              <a:t>uclear and </a:t>
            </a:r>
            <a:r>
              <a:rPr lang="en-US" sz="3600" b="1" dirty="0" smtClean="0">
                <a:latin typeface="Lucida Fax"/>
                <a:cs typeface="Lucida Fax"/>
              </a:rPr>
              <a:t>e</a:t>
            </a:r>
            <a:r>
              <a:rPr lang="en-US" sz="3600" dirty="0" smtClean="0">
                <a:latin typeface="Lucida Fax"/>
                <a:cs typeface="Lucida Fax"/>
              </a:rPr>
              <a:t>lectronic </a:t>
            </a:r>
            <a:r>
              <a:rPr lang="en-US" sz="3600" b="1" dirty="0" smtClean="0">
                <a:latin typeface="Lucida Fax"/>
                <a:cs typeface="Lucida Fax"/>
              </a:rPr>
              <a:t>r</a:t>
            </a:r>
            <a:r>
              <a:rPr lang="en-US" sz="3600" dirty="0" smtClean="0">
                <a:latin typeface="Lucida Fax"/>
                <a:cs typeface="Lucida Fax"/>
              </a:rPr>
              <a:t>ecoils </a:t>
            </a:r>
            <a:r>
              <a:rPr lang="en-US" sz="3600" b="1" dirty="0" smtClean="0">
                <a:latin typeface="Lucida Fax"/>
                <a:cs typeface="Lucida Fax"/>
              </a:rPr>
              <a:t>i</a:t>
            </a:r>
            <a:r>
              <a:rPr lang="en-US" sz="3600" dirty="0" smtClean="0">
                <a:latin typeface="Lucida Fax"/>
                <a:cs typeface="Lucida Fax"/>
              </a:rPr>
              <a:t>n </a:t>
            </a:r>
            <a:r>
              <a:rPr lang="en-US" sz="3600" b="1" dirty="0" smtClean="0">
                <a:latin typeface="Lucida Fax"/>
                <a:cs typeface="Lucida Fax"/>
              </a:rPr>
              <a:t>X</a:t>
            </a:r>
            <a:r>
              <a:rPr lang="en-US" sz="3600" dirty="0" smtClean="0">
                <a:latin typeface="Lucida Fax"/>
                <a:cs typeface="Lucida Fax"/>
              </a:rPr>
              <a:t>enon</a:t>
            </a:r>
            <a:endParaRPr lang="en-US" sz="36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Small 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size and 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minimal materials surrounding </a:t>
            </a:r>
            <a:r>
              <a:rPr lang="en-US" sz="3600" dirty="0" err="1" smtClean="0">
                <a:latin typeface="Lucida Fax"/>
                <a:cs typeface="Lucida Fax"/>
                <a:sym typeface="Wingdings"/>
              </a:rPr>
              <a:t>fiducial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 volume make this detector well suited for measurements of light and charge yield</a:t>
            </a:r>
          </a:p>
          <a:p>
            <a:pPr marL="1360488" lvl="1" indent="-407988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Can measure light and charge yield as a function of energy and drift field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2"/>
          <a:srcRect l="30564" t="31218" r="9447"/>
          <a:stretch/>
        </p:blipFill>
        <p:spPr>
          <a:xfrm>
            <a:off x="1668356" y="28154886"/>
            <a:ext cx="2764084" cy="37832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24580" y="28154887"/>
            <a:ext cx="4303445" cy="378324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30919" y="32273402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cct_yield_example_s1.eps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020" y="33701581"/>
            <a:ext cx="7918476" cy="7736924"/>
          </a:xfrm>
          <a:prstGeom prst="rect">
            <a:avLst/>
          </a:prstGeom>
        </p:spPr>
      </p:pic>
      <p:pic>
        <p:nvPicPr>
          <p:cNvPr id="66" name="Picture 65" descr="ly_3-50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80653" y="34644347"/>
            <a:ext cx="5678791" cy="10254376"/>
          </a:xfrm>
          <a:prstGeom prst="rect">
            <a:avLst/>
          </a:prstGeom>
        </p:spPr>
      </p:pic>
      <p:pic>
        <p:nvPicPr>
          <p:cNvPr id="67" name="Picture 66" descr="aqy_3-50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616272" y="34644346"/>
            <a:ext cx="5678791" cy="10254377"/>
          </a:xfrm>
          <a:prstGeom prst="rect">
            <a:avLst/>
          </a:prstGeom>
        </p:spPr>
      </p:pic>
      <p:pic>
        <p:nvPicPr>
          <p:cNvPr id="72" name="Picture 71" descr="pos_rec_sample_coin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0"/>
          <a:stretch/>
        </p:blipFill>
        <p:spPr>
          <a:xfrm>
            <a:off x="10691396" y="22057772"/>
            <a:ext cx="4217696" cy="263986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922341" y="32939898"/>
            <a:ext cx="7406138" cy="1015663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Prompt Scintillation Light (S1) vs. Energy Deposited in LXe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098951" y="36569624"/>
            <a:ext cx="7406138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Light Yield vs. Recoil Energy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038156" y="36569624"/>
            <a:ext cx="7406138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Charge Yield vs. Recoil Energy</a:t>
            </a:r>
            <a:endParaRPr lang="en-US" sz="3000" dirty="0">
              <a:latin typeface="Lucida Fax"/>
              <a:cs typeface="Lucida Fax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40" y="41531799"/>
            <a:ext cx="5491333" cy="1235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9"/>
          <a:srcRect r="52369"/>
          <a:stretch/>
        </p:blipFill>
        <p:spPr>
          <a:xfrm>
            <a:off x="5878197" y="41438505"/>
            <a:ext cx="1345241" cy="1328844"/>
          </a:xfrm>
          <a:prstGeom prst="rect">
            <a:avLst/>
          </a:prstGeom>
        </p:spPr>
      </p:pic>
      <p:pic>
        <p:nvPicPr>
          <p:cNvPr id="79" name="Picture 78" descr="sample_spe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392" y="25372019"/>
            <a:ext cx="4155700" cy="2668542"/>
          </a:xfrm>
          <a:prstGeom prst="rect">
            <a:avLst/>
          </a:prstGeom>
        </p:spPr>
      </p:pic>
      <p:pic>
        <p:nvPicPr>
          <p:cNvPr id="80" name="Picture 79" descr="sample_s2_gain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390" y="28902381"/>
            <a:ext cx="4217209" cy="303575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242644" y="21503774"/>
            <a:ext cx="5177452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Position Reconstruction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38996" y="25021213"/>
            <a:ext cx="4651254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SPE Gain Distribution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538996" y="28449979"/>
            <a:ext cx="4651254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Single Electron Gain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823376" y="21194509"/>
            <a:ext cx="8914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Compton Coincidence Technique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pic>
        <p:nvPicPr>
          <p:cNvPr id="85" name="Picture 84" descr="hpge_cs137_spec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450409" y="28298338"/>
            <a:ext cx="3465442" cy="4484689"/>
          </a:xfrm>
          <a:prstGeom prst="rect">
            <a:avLst/>
          </a:prstGeom>
        </p:spPr>
      </p:pic>
      <p:pic>
        <p:nvPicPr>
          <p:cNvPr id="86" name="Picture 85" descr="sample_cs_spec_s2_s1.png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/>
          <a:stretch/>
        </p:blipFill>
        <p:spPr>
          <a:xfrm>
            <a:off x="18036042" y="25713573"/>
            <a:ext cx="4484689" cy="329040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7060432" y="25233664"/>
            <a:ext cx="6430006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Cs-137 Spectra in LXe and </a:t>
            </a:r>
            <a:r>
              <a:rPr lang="en-US" sz="3000" dirty="0" err="1" smtClean="0">
                <a:latin typeface="Lucida Fax"/>
                <a:cs typeface="Lucida Fax"/>
              </a:rPr>
              <a:t>HPGe</a:t>
            </a:r>
            <a:endParaRPr lang="en-US" sz="3000" dirty="0">
              <a:latin typeface="Lucida Fax"/>
              <a:cs typeface="Lucida Fax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6276403" y="23266886"/>
            <a:ext cx="742055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Photons Compton scatter in LXe then deposit remaining energy in </a:t>
            </a:r>
            <a:r>
              <a:rPr lang="en-US" sz="3600" dirty="0" err="1" smtClean="0">
                <a:latin typeface="Lucida Fax"/>
                <a:cs typeface="Lucida Fax"/>
                <a:sym typeface="Wingdings"/>
              </a:rPr>
              <a:t>HPGe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 </a:t>
            </a:r>
            <a:r>
              <a:rPr lang="en-US" sz="3600" dirty="0" smtClean="0">
                <a:latin typeface="Lucida Fax"/>
                <a:cs typeface="Lucida Fax"/>
                <a:sym typeface="Wingdings"/>
              </a:rPr>
              <a:t>detector</a:t>
            </a: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22488979" y="30540683"/>
            <a:ext cx="4501288" cy="46676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488979" y="27397845"/>
            <a:ext cx="3719740" cy="3142838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96160" y="32650853"/>
            <a:ext cx="1804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Preliminary Electronic Recoil Results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252432" y="33955561"/>
            <a:ext cx="9052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By taking slices of 1 keV in the recoil energy vs. S1 and S2 spectra we can determine the light and the charge yield respectively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808114" y="33955561"/>
            <a:ext cx="9052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Expected anti-correlation present</a:t>
            </a:r>
          </a:p>
          <a:p>
            <a:pPr marL="304800" indent="-304800">
              <a:buFont typeface="Arial"/>
              <a:buChar char="•"/>
            </a:pPr>
            <a:r>
              <a:rPr lang="en-US" sz="3600" dirty="0" smtClean="0">
                <a:latin typeface="Lucida Fax"/>
                <a:cs typeface="Lucida Fax"/>
                <a:sym typeface="Wingdings"/>
              </a:rPr>
              <a:t>Results shown are preliminary – light and charge yields were both measured down to 1 keV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626469" y="13618097"/>
            <a:ext cx="8223680" cy="55399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Lucida Fax"/>
                <a:cs typeface="Lucida Fax"/>
              </a:rPr>
              <a:t>Light and Charge Yield vs. Drift Field </a:t>
            </a:r>
            <a:endParaRPr lang="en-US" sz="3000" dirty="0">
              <a:latin typeface="Lucida Fax"/>
              <a:cs typeface="Lucida Fax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8744818"/>
              </p:ext>
            </p:extLst>
          </p:nvPr>
        </p:nvGraphicFramePr>
        <p:xfrm>
          <a:off x="14317663" y="21274088"/>
          <a:ext cx="1638300" cy="25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24" imgW="1638300" imgH="254000" progId="Equation.3">
                  <p:embed/>
                </p:oleObj>
              </mc:Choice>
              <mc:Fallback>
                <p:oleObj name="Equation" r:id="rId24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4317663" y="21274088"/>
                        <a:ext cx="1638300" cy="25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/>
          <p:nvPr/>
        </p:nvCxnSpPr>
        <p:spPr>
          <a:xfrm flipV="1">
            <a:off x="457199" y="36036919"/>
            <a:ext cx="1564077" cy="1086703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342761"/>
              </p:ext>
            </p:extLst>
          </p:nvPr>
        </p:nvGraphicFramePr>
        <p:xfrm>
          <a:off x="224123" y="37255265"/>
          <a:ext cx="2747625" cy="4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26" imgW="1638300" imgH="254000" progId="Equation.3">
                  <p:embed/>
                </p:oleObj>
              </mc:Choice>
              <mc:Fallback>
                <p:oleObj name="Equation" r:id="rId26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224123" y="37255265"/>
                        <a:ext cx="2747625" cy="425988"/>
                      </a:xfrm>
                      <a:prstGeom prst="rect">
                        <a:avLst/>
                      </a:prstGeom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38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319</Words>
  <Application>Microsoft Macintosh PowerPoint</Application>
  <PresentationFormat>Custom</PresentationFormat>
  <Paragraphs>33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Office Theme</vt:lpstr>
      <vt:lpstr>Equation</vt:lpstr>
      <vt:lpstr>Microsoft Equation</vt:lpstr>
      <vt:lpstr>Measurement of the Charge and Light Yield of Low Energy Electronic and Nuclear Recoils in Liquid Xenon at Different Electric Fields</vt:lpstr>
    </vt:vector>
  </TitlesOfParts>
  <Company>University of Maryland Physics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of the Charge and Light Yield of Low Energy Electronic and Nuclear Recoils in Liquid Xenon at Different Electric Fields</dc:title>
  <dc:creator>Matthew Anthony</dc:creator>
  <cp:lastModifiedBy>Matthew Anthony</cp:lastModifiedBy>
  <cp:revision>31</cp:revision>
  <dcterms:created xsi:type="dcterms:W3CDTF">2015-06-05T14:40:20Z</dcterms:created>
  <dcterms:modified xsi:type="dcterms:W3CDTF">2015-06-05T20:57:34Z</dcterms:modified>
</cp:coreProperties>
</file>